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  <p:sldId id="263" r:id="rId9"/>
    <p:sldId id="262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CC457E5-AA03-4EE8-8F5C-4BDC883681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0E813CF-4768-4EF3-9ED8-81886FEF8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58982AA-DD09-4FA2-A214-3D1EB4E31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B993CB8-0128-4C9A-8B30-ADD6F5E19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A7E4A2C-3004-49C4-B8D3-3BB4FC0C2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29049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A0185D-F41C-49B7-B9D8-3B81049ED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DBC54FF-0132-4E5C-A9A7-B644792670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A8D4301-AD2A-4E11-A7B3-22671A78F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C44B932-2495-46C2-B285-C7AB16F75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C92C9F1-9674-4DBF-86F8-4010C4051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38857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D1F4F5F7-4BEC-4FD9-A299-AEA2BD500F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CB44B9D-AA85-4FB4-A799-A79C90A013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DC01CC-5922-4C82-BA04-C8BF80FBA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9E4C7D3-33D0-4AE9-BBAA-F50CBBF6C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01122A4-3C87-476B-B254-B653DCBD2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2901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18AD6CA-3947-42CA-8429-369EAD226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0699165-C0C5-43AF-A55F-99907526AF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F40CF24-B464-487F-B60F-F7F587376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A84F372-52F6-4D84-AFDE-FFCA5D3A9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A44EB92-641C-48D7-AB9F-1DF2F1AC6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7775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8F0FD80-B207-4396-8093-C7C01597C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5984D68-330B-4424-A2F0-16997A0B88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2337E5C-631F-41C2-972E-A1079EEE9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01B0F3-E73B-4DDF-9F23-77E6A13BA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44157B4-80A7-48EA-BA6D-7A216C8BD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6878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245B2E1-2ABE-446C-ADAF-92908710A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85D6960-C4B6-4C8A-B3CA-F2913378CB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5065294-C96C-4D26-8B32-FFC172982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3731769-9150-4CD9-8B01-901A4A8A6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69A39CB-4181-49EC-8BDE-7B43BDE67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7B0B140-842D-4DBC-9436-AAFB3139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6052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39D8FBF-077B-482A-B68C-EF45A8AA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616EB94-D0C0-4F8F-820D-0B436D48A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331DB8-167F-463B-96E5-E852C9D53D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317FEEB6-B72A-4672-983E-723332D632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1C42F5FE-B118-4FA5-B9AA-6122A847A8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DD5D3804-0C6F-47DE-A72A-BB180B878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7D5E330A-57C3-436F-9FED-8C48DEC21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6B17B386-E217-48F7-8D2F-8087F9759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31320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0DCBC3E-5E86-4F55-8FE6-184CCF512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1C5C343F-6B94-43C9-9066-97A8B93CA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C60175C1-447F-42A6-96DD-2B7E04162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EDAC3328-D05D-4376-9A73-F9B8FC3E5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490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6A3D747-34CB-4B6B-A162-3DF357E63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D54DC3F1-C53C-4C04-B310-30DD89FFC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51ADB78-0416-4758-9B2C-FFB868288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38039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C38017F-E485-4A8F-9675-79A0AA403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DD81C1A-99F9-4C65-8A30-1E2D3888F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8EEC8AF-BA64-40B4-A295-E19CDE6374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72F7775-6BE2-4061-B941-E3C3CC910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7998749-455F-4581-A0CB-B75A45637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008A72F-1F7D-4876-824E-DA9E97AA2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3017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8FB6AF-084F-46A3-8E41-7C7CC1686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25E3778E-7294-4F8F-8FA4-9E0B1DEFB9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5755D77-FBCD-4BF4-8D0C-3B3F44F40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5C38A6E-71A6-445E-9845-C4215A95C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181503C-DF58-4957-81DE-16E7F486C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D52BBCE-ADDE-4A72-8CC3-648939461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05068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54064CFD-342A-456E-A110-83A107E46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473D75B-A88A-4F87-B46E-9B6ED0381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E186961-FA6B-4742-AB03-A0095655EA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E83F3-C1C3-43D5-BDC8-FA1F15B6FCC9}" type="datetimeFigureOut">
              <a:rPr lang="hr-HR" smtClean="0"/>
              <a:t>19.11.2021.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1AB914F-F884-43AA-ABF4-EE9B54E95A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5992437-0EEA-4106-8C28-0DEDE57F4F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F30EB-A9DF-4CC3-8CCA-7370DC18F3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530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hyperlink" Target="https://learningapps.org/watch?v=pwxz3b10v2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hyperlink" Target="https://wordwall.net/play/15719/773/143" TargetMode="External"/><Relationship Id="rId5" Type="http://schemas.openxmlformats.org/officeDocument/2006/relationships/hyperlink" Target="https://www.e-sfera.hr/dodatni-digitalni-sadrzaji/10c18131-52ec-457c-85bb-8380d1387c5f/" TargetMode="External"/><Relationship Id="rId10" Type="http://schemas.openxmlformats.org/officeDocument/2006/relationships/hyperlink" Target="https://www.bookwidgets.com/play/2B8PetdW-iQAFQlVwvAAAA/2CC2Z26/di8-l06-sin" TargetMode="External"/><Relationship Id="rId4" Type="http://schemas.openxmlformats.org/officeDocument/2006/relationships/image" Target="../media/image17.png"/><Relationship Id="rId9" Type="http://schemas.openxmlformats.org/officeDocument/2006/relationships/hyperlink" Target="https://www.bookwidgets.com/play/Y5As2-uW-iQAFvV-IfAAAA/DCFEPDB/di8-l06-vo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989D40-7A4E-44E0-9CA1-56805E779D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B05091-F8DC-44F7-AC63-C37441DE86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E4C29AE-3269-49AC-84FA-AACD2C632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92A5A0A-73BD-45B2-9726-56A9D1BD0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B7C634C-2C61-4B0A-8B55-72ADC233E840}"/>
              </a:ext>
            </a:extLst>
          </p:cNvPr>
          <p:cNvSpPr txBox="1"/>
          <p:nvPr/>
        </p:nvSpPr>
        <p:spPr>
          <a:xfrm>
            <a:off x="6378009" y="1122363"/>
            <a:ext cx="5140171" cy="3108543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6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What’s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with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you</a:t>
            </a:r>
            <a:r>
              <a:rPr lang="hr-HR" sz="4800" dirty="0">
                <a:solidFill>
                  <a:srgbClr val="FF33CC"/>
                </a:solidFill>
              </a:rPr>
              <a:t>?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58885C9-8C57-4694-AE3D-88747DAEBC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08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989D40-7A4E-44E0-9CA1-56805E779D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B05091-F8DC-44F7-AC63-C37441DE86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E4C29AE-3269-49AC-84FA-AACD2C632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69EEA82A-9D05-4300-AFE7-4A7913969B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r="2053" b="2599"/>
          <a:stretch/>
        </p:blipFill>
        <p:spPr>
          <a:xfrm>
            <a:off x="6096000" y="-13854"/>
            <a:ext cx="4757616" cy="6679767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C46DA107-F0A1-48F4-BC6D-BBECF186E88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537" t="3947" r="2715" b="2499"/>
          <a:stretch/>
        </p:blipFill>
        <p:spPr>
          <a:xfrm>
            <a:off x="6096000" y="2083816"/>
            <a:ext cx="5822279" cy="408416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C3B915D5-A3A0-4302-B3DB-194927807D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029" y="1641490"/>
            <a:ext cx="5785943" cy="496881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3CEFC5E5-0ADF-48DF-801B-54A5B566A1A8}"/>
              </a:ext>
            </a:extLst>
          </p:cNvPr>
          <p:cNvSpPr txBox="1"/>
          <p:nvPr/>
        </p:nvSpPr>
        <p:spPr>
          <a:xfrm>
            <a:off x="323536" y="286171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58.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58.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38795ADF-26D2-49D6-98AA-3FC714AD6EF5}"/>
              </a:ext>
            </a:extLst>
          </p:cNvPr>
          <p:cNvSpPr txBox="1"/>
          <p:nvPr/>
        </p:nvSpPr>
        <p:spPr>
          <a:xfrm>
            <a:off x="3767074" y="1509975"/>
            <a:ext cx="288476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tragove i riješi križaljku.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A1679F7-3F78-4019-9ABC-3324591CFC39}"/>
              </a:ext>
            </a:extLst>
          </p:cNvPr>
          <p:cNvSpPr txBox="1"/>
          <p:nvPr/>
        </p:nvSpPr>
        <p:spPr>
          <a:xfrm>
            <a:off x="5066273" y="2001838"/>
            <a:ext cx="1260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confide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D3B1CF5-55DD-47E6-92F2-3EF47FA4889B}"/>
              </a:ext>
            </a:extLst>
          </p:cNvPr>
          <p:cNvSpPr txBox="1"/>
          <p:nvPr/>
        </p:nvSpPr>
        <p:spPr>
          <a:xfrm>
            <a:off x="2315675" y="2316163"/>
            <a:ext cx="1260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argument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98B3234-E4BA-4AA9-8F7B-9E2DD1054604}"/>
              </a:ext>
            </a:extLst>
          </p:cNvPr>
          <p:cNvSpPr txBox="1"/>
          <p:nvPr/>
        </p:nvSpPr>
        <p:spPr>
          <a:xfrm>
            <a:off x="2750681" y="2616955"/>
            <a:ext cx="1260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divorced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FFA758E-540C-4420-960C-0CE618326BF6}"/>
              </a:ext>
            </a:extLst>
          </p:cNvPr>
          <p:cNvSpPr txBox="1"/>
          <p:nvPr/>
        </p:nvSpPr>
        <p:spPr>
          <a:xfrm>
            <a:off x="1544139" y="2955509"/>
            <a:ext cx="1260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valuable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C9C9B68-2ED0-42FC-9D84-E240880EA4BE}"/>
              </a:ext>
            </a:extLst>
          </p:cNvPr>
          <p:cNvSpPr txBox="1"/>
          <p:nvPr/>
        </p:nvSpPr>
        <p:spPr>
          <a:xfrm>
            <a:off x="3374918" y="3248064"/>
            <a:ext cx="1260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fancy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BFBE832E-90C5-47E3-8791-3CAADBD49002}"/>
              </a:ext>
            </a:extLst>
          </p:cNvPr>
          <p:cNvSpPr txBox="1"/>
          <p:nvPr/>
        </p:nvSpPr>
        <p:spPr>
          <a:xfrm>
            <a:off x="1568144" y="3859813"/>
            <a:ext cx="1260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date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DC3C9E99-55FB-4D94-9FA2-73095AC76715}"/>
              </a:ext>
            </a:extLst>
          </p:cNvPr>
          <p:cNvSpPr txBox="1"/>
          <p:nvPr/>
        </p:nvSpPr>
        <p:spPr>
          <a:xfrm>
            <a:off x="1490051" y="4438805"/>
            <a:ext cx="1260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jealous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F66EFD00-6E50-45B0-8ED7-9B92B4F49E76}"/>
              </a:ext>
            </a:extLst>
          </p:cNvPr>
          <p:cNvSpPr txBox="1"/>
          <p:nvPr/>
        </p:nvSpPr>
        <p:spPr>
          <a:xfrm>
            <a:off x="1568144" y="5035134"/>
            <a:ext cx="1260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heaven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9A80A6DA-8B2A-487F-B460-9B815356AC9D}"/>
              </a:ext>
            </a:extLst>
          </p:cNvPr>
          <p:cNvSpPr txBox="1"/>
          <p:nvPr/>
        </p:nvSpPr>
        <p:spPr>
          <a:xfrm>
            <a:off x="1338384" y="5566360"/>
            <a:ext cx="1260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criticise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483B82A1-4596-474B-9BDE-15BA22FFB2EB}"/>
              </a:ext>
            </a:extLst>
          </p:cNvPr>
          <p:cNvSpPr txBox="1"/>
          <p:nvPr/>
        </p:nvSpPr>
        <p:spPr>
          <a:xfrm>
            <a:off x="1338384" y="6156293"/>
            <a:ext cx="1260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dump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34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989D40-7A4E-44E0-9CA1-56805E779D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B05091-F8DC-44F7-AC63-C37441DE86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E4C29AE-3269-49AC-84FA-AACD2C632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5E72CA5-F73C-45BE-9F2B-B68830896C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359" y="701669"/>
            <a:ext cx="6718315" cy="420610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009FD62-B3E4-41D5-97B1-BE00856CA2BB}"/>
              </a:ext>
            </a:extLst>
          </p:cNvPr>
          <p:cNvSpPr txBox="1"/>
          <p:nvPr/>
        </p:nvSpPr>
        <p:spPr>
          <a:xfrm>
            <a:off x="323536" y="286171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61.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61.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11AD0F3D-4637-4715-86DA-C33C39E24865}"/>
              </a:ext>
            </a:extLst>
          </p:cNvPr>
          <p:cNvSpPr txBox="1"/>
          <p:nvPr/>
        </p:nvSpPr>
        <p:spPr>
          <a:xfrm>
            <a:off x="5379868" y="215701"/>
            <a:ext cx="654790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Grace razgovara sa svojim prijateljem Tonijem. Dopuni rečenice ponuđenim prijedlozima. 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5703675C-BF7E-488A-8762-36FA148546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014" r="7552" b="5028"/>
          <a:stretch/>
        </p:blipFill>
        <p:spPr>
          <a:xfrm>
            <a:off x="77800" y="1992617"/>
            <a:ext cx="5302068" cy="464968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1C85DDF-89EF-4FF3-AD87-CC4BFE334B19}"/>
              </a:ext>
            </a:extLst>
          </p:cNvPr>
          <p:cNvSpPr txBox="1"/>
          <p:nvPr/>
        </p:nvSpPr>
        <p:spPr>
          <a:xfrm>
            <a:off x="77800" y="1561988"/>
            <a:ext cx="473179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Pomozi Grace savjetima za svaku situaciju iz 4. zadatka.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1A20332-A0CA-4D84-BD1A-54A79A2E578F}"/>
              </a:ext>
            </a:extLst>
          </p:cNvPr>
          <p:cNvSpPr txBox="1"/>
          <p:nvPr/>
        </p:nvSpPr>
        <p:spPr>
          <a:xfrm>
            <a:off x="7048869" y="1600200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from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7706CC6-BA47-4B6C-BB10-9CE5B2070F23}"/>
              </a:ext>
            </a:extLst>
          </p:cNvPr>
          <p:cNvSpPr txBox="1"/>
          <p:nvPr/>
        </p:nvSpPr>
        <p:spPr>
          <a:xfrm>
            <a:off x="7454283" y="1916891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at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E745245-1CB5-4A79-ACF1-BFAEDDA6F5CD}"/>
              </a:ext>
            </a:extLst>
          </p:cNvPr>
          <p:cNvSpPr txBox="1"/>
          <p:nvPr/>
        </p:nvSpPr>
        <p:spPr>
          <a:xfrm>
            <a:off x="8240387" y="2506862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to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934C120-748D-4482-A809-B5BFA94246B4}"/>
              </a:ext>
            </a:extLst>
          </p:cNvPr>
          <p:cNvSpPr txBox="1"/>
          <p:nvPr/>
        </p:nvSpPr>
        <p:spPr>
          <a:xfrm>
            <a:off x="8342050" y="2880696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8B11F57-76C6-4203-8A16-B9ACBA91446B}"/>
              </a:ext>
            </a:extLst>
          </p:cNvPr>
          <p:cNvSpPr txBox="1"/>
          <p:nvPr/>
        </p:nvSpPr>
        <p:spPr>
          <a:xfrm>
            <a:off x="8524042" y="3448622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from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C01E52F-BBA9-4962-B9D1-7610B6FD4D5F}"/>
              </a:ext>
            </a:extLst>
          </p:cNvPr>
          <p:cNvSpPr txBox="1"/>
          <p:nvPr/>
        </p:nvSpPr>
        <p:spPr>
          <a:xfrm>
            <a:off x="8342049" y="3793270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at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9CEAA42-B1B7-42EE-9BE3-5308EAC06197}"/>
              </a:ext>
            </a:extLst>
          </p:cNvPr>
          <p:cNvSpPr txBox="1"/>
          <p:nvPr/>
        </p:nvSpPr>
        <p:spPr>
          <a:xfrm>
            <a:off x="7580050" y="4434472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on</a:t>
            </a:r>
          </a:p>
        </p:txBody>
      </p:sp>
    </p:spTree>
    <p:extLst>
      <p:ext uri="{BB962C8B-B14F-4D97-AF65-F5344CB8AC3E}">
        <p14:creationId xmlns:p14="http://schemas.microsoft.com/office/powerpoint/2010/main" val="8519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989D40-7A4E-44E0-9CA1-56805E779D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B05091-F8DC-44F7-AC63-C37441DE86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E4C29AE-3269-49AC-84FA-AACD2C632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06904C5-CBD8-4A6F-B46F-82E4A5B510C7}"/>
              </a:ext>
            </a:extLst>
          </p:cNvPr>
          <p:cNvSpPr txBox="1"/>
          <p:nvPr/>
        </p:nvSpPr>
        <p:spPr>
          <a:xfrm>
            <a:off x="371458" y="282670"/>
            <a:ext cx="3537515" cy="1531445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 err="1"/>
              <a:t>Work</a:t>
            </a:r>
            <a:r>
              <a:rPr lang="en-US" sz="1600" dirty="0"/>
              <a:t> in small groups or pairs</a:t>
            </a:r>
            <a:r>
              <a:rPr lang="hr-HR" sz="1600" dirty="0"/>
              <a:t>. </a:t>
            </a:r>
          </a:p>
          <a:p>
            <a:pPr>
              <a:lnSpc>
                <a:spcPct val="150000"/>
              </a:lnSpc>
            </a:pPr>
            <a:r>
              <a:rPr lang="hr-HR" sz="1600" dirty="0"/>
              <a:t>G</a:t>
            </a:r>
            <a:r>
              <a:rPr lang="en-US" sz="1600" dirty="0"/>
              <a:t>o through the letters again</a:t>
            </a:r>
            <a:r>
              <a:rPr lang="hr-HR" sz="1600" dirty="0"/>
              <a:t>. T</a:t>
            </a:r>
            <a:r>
              <a:rPr lang="en-US" sz="1600" dirty="0" err="1"/>
              <a:t>hink</a:t>
            </a:r>
            <a:r>
              <a:rPr lang="en-US" sz="1600" dirty="0"/>
              <a:t> of some advice </a:t>
            </a:r>
            <a:r>
              <a:rPr lang="hr-HR" sz="1600" dirty="0" err="1"/>
              <a:t>you</a:t>
            </a:r>
            <a:r>
              <a:rPr lang="en-US" sz="1600" dirty="0"/>
              <a:t> would give to each of </a:t>
            </a:r>
            <a:r>
              <a:rPr lang="hr-HR" sz="1600" dirty="0" err="1"/>
              <a:t>them</a:t>
            </a:r>
            <a:r>
              <a:rPr lang="hr-HR" sz="1600" dirty="0"/>
              <a:t>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522F2E5E-07F7-4636-A32A-6D150DF7C2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675"/>
          <a:stretch/>
        </p:blipFill>
        <p:spPr>
          <a:xfrm>
            <a:off x="743574" y="2074429"/>
            <a:ext cx="3329072" cy="450090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8B179CCB-D514-40E2-A2AE-C9430BAB34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4810" y="1767961"/>
            <a:ext cx="3238500" cy="38195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7C1D34F2-473C-4FDE-828C-197B9A9293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1925" y="403225"/>
            <a:ext cx="3448050" cy="31527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F9A9B76B-EE16-4083-9F54-BFC06CCF5F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3428" y="3838575"/>
            <a:ext cx="3419475" cy="22193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C2390F1F-4021-4F97-8CFC-0EF12172A4AA}"/>
              </a:ext>
            </a:extLst>
          </p:cNvPr>
          <p:cNvSpPr txBox="1"/>
          <p:nvPr/>
        </p:nvSpPr>
        <p:spPr>
          <a:xfrm>
            <a:off x="3938565" y="282670"/>
            <a:ext cx="3081360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Radite u malim grupama ili u parovima.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Ponovno pročitajte pisma. Osmislite savjet koji biste dali svakome od njih.  </a:t>
            </a:r>
          </a:p>
        </p:txBody>
      </p:sp>
    </p:spTree>
    <p:extLst>
      <p:ext uri="{BB962C8B-B14F-4D97-AF65-F5344CB8AC3E}">
        <p14:creationId xmlns:p14="http://schemas.microsoft.com/office/powerpoint/2010/main" val="271304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989D40-7A4E-44E0-9CA1-56805E779D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B05091-F8DC-44F7-AC63-C37441DE86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E4C29AE-3269-49AC-84FA-AACD2C6323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583C430-569A-45F6-A554-DBB1CE44EF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753" y="590093"/>
            <a:ext cx="5076178" cy="80757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E8AA6A96-8500-481B-AE5E-64EEF5A70730}"/>
              </a:ext>
            </a:extLst>
          </p:cNvPr>
          <p:cNvSpPr txBox="1"/>
          <p:nvPr/>
        </p:nvSpPr>
        <p:spPr>
          <a:xfrm>
            <a:off x="516753" y="1536350"/>
            <a:ext cx="440542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Poslušajte </a:t>
            </a:r>
            <a:r>
              <a:rPr lang="hr-HR" sz="1600" i="1" dirty="0">
                <a:solidFill>
                  <a:srgbClr val="0070C0"/>
                </a:solidFill>
              </a:rPr>
              <a:t>podcast i </a:t>
            </a:r>
            <a:r>
              <a:rPr lang="hr-HR" sz="1600" dirty="0">
                <a:solidFill>
                  <a:srgbClr val="0070C0"/>
                </a:solidFill>
              </a:rPr>
              <a:t>vodite bilješke. Zapišite savjete koje je Joe dao svakom djetetu.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8" name="15_dip_in_8__l6_joe_s_podcast">
            <a:hlinkClick r:id="" action="ppaction://media"/>
            <a:extLst>
              <a:ext uri="{FF2B5EF4-FFF2-40B4-BE49-F238E27FC236}">
                <a16:creationId xmlns:a16="http://schemas.microsoft.com/office/drawing/2014/main" id="{F61257D5-B3CD-4BCB-93B1-ACE25FA332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09684" y="442143"/>
            <a:ext cx="1268366" cy="1268366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24734377-7502-4AC0-9AAF-4E176863D1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3543" y="1957929"/>
            <a:ext cx="7653846" cy="421812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E12B45E7-6DB3-4FFD-B5BC-C3D3B3CDB4F3}"/>
              </a:ext>
            </a:extLst>
          </p:cNvPr>
          <p:cNvSpPr txBox="1"/>
          <p:nvPr/>
        </p:nvSpPr>
        <p:spPr>
          <a:xfrm>
            <a:off x="193087" y="2629292"/>
            <a:ext cx="3537515" cy="79278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R</a:t>
            </a:r>
            <a:r>
              <a:rPr lang="en-US" sz="1600" dirty="0" err="1"/>
              <a:t>eport</a:t>
            </a:r>
            <a:r>
              <a:rPr lang="en-US" sz="1600" dirty="0"/>
              <a:t> on the advice Joe gives to the children. </a:t>
            </a:r>
            <a:endParaRPr lang="hr-HR" sz="1600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D6C3ADB-0F6B-49CA-88EF-2D8607A0FEAD}"/>
              </a:ext>
            </a:extLst>
          </p:cNvPr>
          <p:cNvSpPr txBox="1"/>
          <p:nvPr/>
        </p:nvSpPr>
        <p:spPr>
          <a:xfrm>
            <a:off x="193087" y="3602015"/>
            <a:ext cx="367757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Izvijestite o savjetima koje Joe daje djeci.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0F0495B9-9BDF-4A53-A2A3-2F231FE53F3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6335"/>
          <a:stretch/>
        </p:blipFill>
        <p:spPr>
          <a:xfrm>
            <a:off x="136123" y="4841343"/>
            <a:ext cx="5111077" cy="1751163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A693A07B-FCE7-4DAC-B8CB-8717BB578037}"/>
              </a:ext>
            </a:extLst>
          </p:cNvPr>
          <p:cNvSpPr txBox="1"/>
          <p:nvPr/>
        </p:nvSpPr>
        <p:spPr>
          <a:xfrm>
            <a:off x="4922176" y="2569217"/>
            <a:ext cx="2703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You should give your friend a ring and meet her. 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CC6E14D3-497D-4959-8511-F0B238D82318}"/>
              </a:ext>
            </a:extLst>
          </p:cNvPr>
          <p:cNvSpPr txBox="1"/>
          <p:nvPr/>
        </p:nvSpPr>
        <p:spPr>
          <a:xfrm>
            <a:off x="8723871" y="2683789"/>
            <a:ext cx="2703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Forget Chris. Focus on your school. Try to catch up with schoolwork. 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48C7053-E0A5-4910-8ADD-B2FB544E5803}"/>
              </a:ext>
            </a:extLst>
          </p:cNvPr>
          <p:cNvSpPr txBox="1"/>
          <p:nvPr/>
        </p:nvSpPr>
        <p:spPr>
          <a:xfrm>
            <a:off x="5379713" y="4519136"/>
            <a:ext cx="27037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If I were you, I’d get on with my life. Be there for your parents. Show them that you love them both. Be patient. 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9E6DF525-187F-41AA-A15F-277DBA4E74E3}"/>
              </a:ext>
            </a:extLst>
          </p:cNvPr>
          <p:cNvSpPr txBox="1"/>
          <p:nvPr/>
        </p:nvSpPr>
        <p:spPr>
          <a:xfrm>
            <a:off x="8729336" y="4703802"/>
            <a:ext cx="2703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You shouldn’t tell lies. If I were you, I’d just tell her the truth.</a:t>
            </a:r>
            <a:endParaRPr lang="hr-HR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77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P spid="11" grpId="0" animBg="1"/>
      <p:bldP spid="12" grpId="0" animBg="1"/>
      <p:bldP spid="14" grpId="0"/>
      <p:bldP spid="15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989D40-7A4E-44E0-9CA1-56805E779D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B05091-F8DC-44F7-AC63-C37441DE86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E4C29AE-3269-49AC-84FA-AACD2C632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9BF66BA-2287-4EE2-8614-A22D862FC9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1839" y="527491"/>
            <a:ext cx="7106067" cy="345058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B19BAD4-9E6D-4547-98BD-2AC5CE5473ED}"/>
              </a:ext>
            </a:extLst>
          </p:cNvPr>
          <p:cNvSpPr txBox="1"/>
          <p:nvPr/>
        </p:nvSpPr>
        <p:spPr>
          <a:xfrm>
            <a:off x="342162" y="705206"/>
            <a:ext cx="3537515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parovima razmislite o nekom problemu tinejdžera. Zapišite ga na vrh lista papira. </a:t>
            </a:r>
            <a:r>
              <a:rPr lang="hr-HR" sz="1600" dirty="0" err="1">
                <a:solidFill>
                  <a:srgbClr val="0070C0"/>
                </a:solidFill>
              </a:rPr>
              <a:t>Presavinite</a:t>
            </a:r>
            <a:r>
              <a:rPr lang="hr-HR" sz="1600" dirty="0">
                <a:solidFill>
                  <a:srgbClr val="0070C0"/>
                </a:solidFill>
              </a:rPr>
              <a:t> papir poput harmonike. Šaljite papir po razredu kako bi i ostali učenici napisali savjet. Važno je da ostali učenici ne vide napisane savjete. Kada ti se papir vrati, otvori ga i pročitaj savjete. Odaberi koji je savjet najbolji.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04C7067-5B54-41F3-AD48-C984084AE3C1}"/>
              </a:ext>
            </a:extLst>
          </p:cNvPr>
          <p:cNvSpPr txBox="1"/>
          <p:nvPr/>
        </p:nvSpPr>
        <p:spPr>
          <a:xfrm>
            <a:off x="9642084" y="4353503"/>
            <a:ext cx="1787916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slika s poveznicama pristupi zanimljivim igrama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8" name="Slika 7">
            <a:hlinkClick r:id="rId5"/>
            <a:extLst>
              <a:ext uri="{FF2B5EF4-FFF2-40B4-BE49-F238E27FC236}">
                <a16:creationId xmlns:a16="http://schemas.microsoft.com/office/drawing/2014/main" id="{90EEF0E7-55DD-44F0-9A3E-5AEF0962C9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151" y="4729424"/>
            <a:ext cx="1358219" cy="1277930"/>
          </a:xfrm>
          <a:prstGeom prst="rect">
            <a:avLst/>
          </a:prstGeom>
        </p:spPr>
      </p:pic>
      <p:pic>
        <p:nvPicPr>
          <p:cNvPr id="9" name="Slika 8">
            <a:hlinkClick r:id="rId7"/>
            <a:extLst>
              <a:ext uri="{FF2B5EF4-FFF2-40B4-BE49-F238E27FC236}">
                <a16:creationId xmlns:a16="http://schemas.microsoft.com/office/drawing/2014/main" id="{CE1457CF-96AB-43FE-90F2-05163D914E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4994" y="4733346"/>
            <a:ext cx="1443309" cy="1277930"/>
          </a:xfrm>
          <a:prstGeom prst="rect">
            <a:avLst/>
          </a:prstGeom>
        </p:spPr>
      </p:pic>
      <p:pic>
        <p:nvPicPr>
          <p:cNvPr id="10" name="Slika 9">
            <a:hlinkClick r:id="rId9"/>
            <a:extLst>
              <a:ext uri="{FF2B5EF4-FFF2-40B4-BE49-F238E27FC236}">
                <a16:creationId xmlns:a16="http://schemas.microsoft.com/office/drawing/2014/main" id="{7059DF9C-140C-4832-8314-4C16115AFB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1872" y="4733346"/>
            <a:ext cx="1443309" cy="1277930"/>
          </a:xfrm>
          <a:prstGeom prst="rect">
            <a:avLst/>
          </a:prstGeom>
        </p:spPr>
      </p:pic>
      <p:pic>
        <p:nvPicPr>
          <p:cNvPr id="11" name="Slika 10">
            <a:hlinkClick r:id="rId10"/>
            <a:extLst>
              <a:ext uri="{FF2B5EF4-FFF2-40B4-BE49-F238E27FC236}">
                <a16:creationId xmlns:a16="http://schemas.microsoft.com/office/drawing/2014/main" id="{302AECFE-2E6D-4A34-94B3-0013C85B4F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9004" y="4710910"/>
            <a:ext cx="1443309" cy="1277930"/>
          </a:xfrm>
          <a:prstGeom prst="rect">
            <a:avLst/>
          </a:prstGeom>
        </p:spPr>
      </p:pic>
      <p:pic>
        <p:nvPicPr>
          <p:cNvPr id="12" name="Slika 11">
            <a:hlinkClick r:id="rId11"/>
            <a:extLst>
              <a:ext uri="{FF2B5EF4-FFF2-40B4-BE49-F238E27FC236}">
                <a16:creationId xmlns:a16="http://schemas.microsoft.com/office/drawing/2014/main" id="{3CE7760F-0A08-4468-9B6A-9D5634AA6F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64842" y="4710910"/>
            <a:ext cx="1443309" cy="1277930"/>
          </a:xfrm>
          <a:prstGeom prst="rect">
            <a:avLst/>
          </a:prstGeom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F63224F5-C168-4280-9200-00FA2F8D0C4F}"/>
              </a:ext>
            </a:extLst>
          </p:cNvPr>
          <p:cNvSpPr txBox="1"/>
          <p:nvPr/>
        </p:nvSpPr>
        <p:spPr>
          <a:xfrm>
            <a:off x="3084994" y="6096084"/>
            <a:ext cx="1472572" cy="338554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600" dirty="0"/>
              <a:t>SINCE/FOR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AC4CA44-DB05-45E0-AC55-C994ACA25E8B}"/>
              </a:ext>
            </a:extLst>
          </p:cNvPr>
          <p:cNvSpPr txBox="1"/>
          <p:nvPr/>
        </p:nvSpPr>
        <p:spPr>
          <a:xfrm>
            <a:off x="4686630" y="6067263"/>
            <a:ext cx="1472572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600" dirty="0"/>
              <a:t>PHRASAL VERBS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B325C89-0F76-47E0-9D80-4836456BE346}"/>
              </a:ext>
            </a:extLst>
          </p:cNvPr>
          <p:cNvSpPr txBox="1"/>
          <p:nvPr/>
        </p:nvSpPr>
        <p:spPr>
          <a:xfrm>
            <a:off x="6318968" y="6078423"/>
            <a:ext cx="1472572" cy="338554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600" dirty="0"/>
              <a:t>SINCE/FOR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AAC92E1-2A39-4D0F-B723-40F6E0E6AB89}"/>
              </a:ext>
            </a:extLst>
          </p:cNvPr>
          <p:cNvSpPr txBox="1"/>
          <p:nvPr/>
        </p:nvSpPr>
        <p:spPr>
          <a:xfrm>
            <a:off x="7989266" y="6067263"/>
            <a:ext cx="1472572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600" dirty="0"/>
              <a:t>VOCABULARY ANAGRAMS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0F8A3FD-B500-42CC-9F19-D689701BA2A0}"/>
              </a:ext>
            </a:extLst>
          </p:cNvPr>
          <p:cNvSpPr txBox="1"/>
          <p:nvPr/>
        </p:nvSpPr>
        <p:spPr>
          <a:xfrm>
            <a:off x="883974" y="6078423"/>
            <a:ext cx="1472572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600" dirty="0"/>
              <a:t>THE ART OF PODCASTING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766BABAB-2BA6-4527-A188-C1FC0637226F}"/>
              </a:ext>
            </a:extLst>
          </p:cNvPr>
          <p:cNvSpPr txBox="1"/>
          <p:nvPr/>
        </p:nvSpPr>
        <p:spPr>
          <a:xfrm>
            <a:off x="98351" y="3806352"/>
            <a:ext cx="220101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</a:t>
            </a:r>
            <a:r>
              <a:rPr lang="hr-HR" sz="1600">
                <a:solidFill>
                  <a:srgbClr val="0070C0"/>
                </a:solidFill>
              </a:rPr>
              <a:t>s poveznicom </a:t>
            </a:r>
            <a:r>
              <a:rPr lang="hr-HR" sz="1600" dirty="0">
                <a:solidFill>
                  <a:srgbClr val="0070C0"/>
                </a:solidFill>
              </a:rPr>
              <a:t>pristupi dodatnim sadržajima. 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53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3" ma:contentTypeDescription="Create a new document." ma:contentTypeScope="" ma:versionID="687e1354fd1f102bca714ff91d5c5580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1b4c59b3e7c3a6202c94208fbc4e9da5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2DFB28-3E98-4460-B0E1-7BBDD86EF62D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26f38477-cd9e-4a74-ae07-d74695e5afee"/>
    <ds:schemaRef ds:uri="http://purl.org/dc/elements/1.1/"/>
    <ds:schemaRef ds:uri="bc5181c4-fcd9-45fa-ba56-972b2cdced3c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7903D3D-034F-4298-9998-DCBC3167A2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D7EBE1-8FBE-415C-94F7-F7A6F85DC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3955</TotalTime>
  <Words>330</Words>
  <Application>Microsoft Office PowerPoint</Application>
  <PresentationFormat>Široki zaslon</PresentationFormat>
  <Paragraphs>49</Paragraphs>
  <Slides>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13</cp:revision>
  <dcterms:created xsi:type="dcterms:W3CDTF">2021-11-18T22:48:28Z</dcterms:created>
  <dcterms:modified xsi:type="dcterms:W3CDTF">2021-11-21T16:46:59Z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